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85" r:id="rId6"/>
    <p:sldId id="261" r:id="rId7"/>
    <p:sldId id="262" r:id="rId8"/>
    <p:sldId id="263" r:id="rId9"/>
    <p:sldId id="284" r:id="rId10"/>
    <p:sldId id="281" r:id="rId11"/>
    <p:sldId id="28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97" r:id="rId22"/>
    <p:sldId id="273" r:id="rId23"/>
    <p:sldId id="274" r:id="rId24"/>
    <p:sldId id="275" r:id="rId25"/>
    <p:sldId id="296" r:id="rId26"/>
    <p:sldId id="286" r:id="rId27"/>
    <p:sldId id="277" r:id="rId28"/>
    <p:sldId id="278" r:id="rId29"/>
    <p:sldId id="294" r:id="rId30"/>
    <p:sldId id="295" r:id="rId31"/>
    <p:sldId id="279" r:id="rId32"/>
    <p:sldId id="287" r:id="rId33"/>
    <p:sldId id="288" r:id="rId34"/>
    <p:sldId id="291" r:id="rId35"/>
    <p:sldId id="293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732" y="6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322801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it" TargetMode="Externa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7-zip.org/" TargetMode="External"/><Relationship Id="rId2" Type="http://schemas.openxmlformats.org/officeDocument/2006/relationships/hyperlink" Target="https://github.com/nuitrcs/intro-quest-workshop" TargetMode="Externa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2266687" y="6917522"/>
            <a:ext cx="97719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</a:t>
            </a:r>
            <a:r>
              <a:rPr u="sng" dirty="0" smtClean="0">
                <a:hlinkClick r:id="rId4"/>
              </a:rPr>
              <a:t>github.com/nuitrcs/intro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quest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workshop</a:t>
            </a:r>
            <a:endParaRPr u="sng" dirty="0">
              <a:hlinkClick r:id="rId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023308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536244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95045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286509" y="2330069"/>
            <a:ext cx="7777770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I: 35K compute hours, 500GB storage</a:t>
            </a:r>
          </a:p>
          <a:p>
            <a:r>
              <a:rPr lang="en-US" sz="2800" dirty="0" smtClean="0"/>
              <a:t>Research II: 500K compute hours, 2TB storage</a:t>
            </a:r>
          </a:p>
          <a:p>
            <a:r>
              <a:rPr lang="en-US" sz="2800" dirty="0" smtClean="0"/>
              <a:t>Classroom: 10K compute hours, 500GB storage</a:t>
            </a:r>
            <a:endParaRPr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4671009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52" name="Shape 95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57" name="Shape 957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962" name="Shape 962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966" name="Shape 966"/>
          <p:cNvSpPr/>
          <p:nvPr/>
        </p:nvSpPr>
        <p:spPr>
          <a:xfrm>
            <a:off x="2019096" y="311836"/>
            <a:ext cx="896660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</a:t>
            </a:r>
          </a:p>
        </p:txBody>
      </p:sp>
      <p:sp>
        <p:nvSpPr>
          <p:cNvPr id="967" name="Shape 967"/>
          <p:cNvSpPr/>
          <p:nvPr/>
        </p:nvSpPr>
        <p:spPr>
          <a:xfrm>
            <a:off x="2180723" y="1434903"/>
            <a:ext cx="8643354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77" name="Shape 977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978" name="Shape 978"/>
          <p:cNvSpPr/>
          <p:nvPr/>
        </p:nvSpPr>
        <p:spPr>
          <a:xfrm>
            <a:off x="4363402" y="2733794"/>
            <a:ext cx="4277996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785368" y="2773477"/>
            <a:ext cx="11434065" cy="4368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t>: launch the Terminal App:</a:t>
            </a:r>
          </a:p>
          <a:p>
            <a:pPr algn="l">
              <a:defRPr sz="4000"/>
            </a:pPr>
            <a:r>
              <a:t>    ssh &lt;netID&gt;@</a:t>
            </a:r>
            <a:r>
              <a:rPr u="sng">
                <a:hlinkClick r:id="rId2"/>
              </a:rPr>
              <a:t>quest.it</a:t>
            </a:r>
            <a:r>
              <a:t>.northwestern.edu</a:t>
            </a:r>
          </a:p>
          <a:p>
            <a:pPr algn="l">
              <a:defRPr sz="4000"/>
            </a:pPr>
            <a:endParaRPr/>
          </a:p>
          <a:p>
            <a:pPr algn="l">
              <a:defRPr sz="400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t>: launch PuTTY (preferred) or FastX:</a:t>
            </a:r>
          </a:p>
          <a:p>
            <a:pPr algn="l">
              <a:defRPr sz="4000"/>
            </a:pPr>
            <a:r>
              <a:t>    Hostname : quest.it.northwestern.edu </a:t>
            </a:r>
          </a:p>
          <a:p>
            <a:pPr algn="l">
              <a:defRPr sz="4000"/>
            </a:pPr>
            <a:r>
              <a:t>    Username : your Northwestern NetID </a:t>
            </a:r>
          </a:p>
          <a:p>
            <a:pPr algn="l">
              <a:defRPr sz="4000"/>
            </a:pPr>
            <a:r>
              <a:t>    Password : your Northwestern NetID password </a:t>
            </a:r>
          </a:p>
        </p:txBody>
      </p:sp>
      <p:sp>
        <p:nvSpPr>
          <p:cNvPr id="983" name="Shape 983"/>
          <p:cNvSpPr/>
          <p:nvPr/>
        </p:nvSpPr>
        <p:spPr>
          <a:xfrm>
            <a:off x="2207484" y="668174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0" y="1244807"/>
            <a:ext cx="12828220" cy="742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t>login to Quest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$ssh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u="sng">
                <a:hlinkClick r:id="rId2"/>
              </a:rPr>
              <a:t>quest.northwestern.edu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2) where are you?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$pwd</a:t>
            </a:r>
            <a:r>
              <a:t>  -&gt;  this is your home directory</a:t>
            </a:r>
          </a:p>
          <a:p>
            <a:pPr algn="l">
              <a:defRPr sz="3400"/>
            </a:pPr>
            <a:endParaRPr/>
          </a:p>
          <a:p>
            <a:pPr algn="l">
              <a:defRPr sz="3400"/>
            </a:pPr>
            <a:r>
              <a:t>3) what is the name of your project allocation?  </a:t>
            </a:r>
          </a:p>
          <a:p>
            <a:pPr algn="l">
              <a:defRPr sz="3400"/>
            </a:pPr>
            <a:r>
              <a:t>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t>  (your project is in 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t>)</a:t>
            </a: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$checkproject</a:t>
            </a:r>
            <a:r>
              <a:rPr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t>5) how much space is used in your home dir?</a:t>
            </a:r>
          </a:p>
          <a:p>
            <a:pPr algn="l">
              <a:defRPr sz="3400"/>
            </a:pPr>
            <a:r>
              <a:t>     </a:t>
            </a:r>
            <a:r>
              <a:rPr b="1">
                <a:latin typeface="Courier"/>
                <a:ea typeface="Courier"/>
                <a:cs typeface="Courier"/>
                <a:sym typeface="Courier"/>
              </a:rPr>
              <a:t>$homedu</a:t>
            </a:r>
          </a:p>
        </p:txBody>
      </p:sp>
      <p:sp>
        <p:nvSpPr>
          <p:cNvPr id="987" name="Shape 987"/>
          <p:cNvSpPr/>
          <p:nvPr/>
        </p:nvSpPr>
        <p:spPr>
          <a:xfrm>
            <a:off x="2207484" y="55193"/>
            <a:ext cx="916556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Logging in and Getting started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90" name="Shape 990"/>
          <p:cNvSpPr/>
          <p:nvPr/>
        </p:nvSpPr>
        <p:spPr>
          <a:xfrm>
            <a:off x="2153344" y="55193"/>
            <a:ext cx="92738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Getting started with Cyberduck</a:t>
            </a:r>
          </a:p>
        </p:txBody>
      </p:sp>
      <p:sp>
        <p:nvSpPr>
          <p:cNvPr id="991" name="Shape 991"/>
          <p:cNvSpPr/>
          <p:nvPr/>
        </p:nvSpPr>
        <p:spPr>
          <a:xfrm>
            <a:off x="684753" y="1155684"/>
            <a:ext cx="11635295" cy="7442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: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2)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67658"/>
            <a:ext cx="924282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Animations</a:t>
            </a:r>
            <a:endParaRPr sz="2400" dirty="0"/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26740" y="2604438"/>
            <a:ext cx="7233631" cy="4758775"/>
            <a:chOff x="5126741" y="3539262"/>
            <a:chExt cx="7233631" cy="4758775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8077" y="3539262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94" name="Shape 994"/>
          <p:cNvSpPr/>
          <p:nvPr/>
        </p:nvSpPr>
        <p:spPr>
          <a:xfrm>
            <a:off x="2059199" y="451828"/>
            <a:ext cx="946213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Quest: transfer intro.tar with </a:t>
            </a:r>
            <a:r>
              <a:rPr dirty="0" err="1"/>
              <a:t>Cyberduck</a:t>
            </a:r>
            <a:endParaRPr dirty="0"/>
          </a:p>
        </p:txBody>
      </p:sp>
      <p:sp>
        <p:nvSpPr>
          <p:cNvPr id="995" name="Shape 995"/>
          <p:cNvSpPr/>
          <p:nvPr/>
        </p:nvSpPr>
        <p:spPr>
          <a:xfrm>
            <a:off x="684753" y="1504128"/>
            <a:ext cx="11913035" cy="71198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 u="sng"/>
            </a:pPr>
            <a:r>
              <a:rPr dirty="0"/>
              <a:t>On your local machine</a:t>
            </a:r>
          </a:p>
          <a:p>
            <a:pPr algn="l">
              <a:defRPr sz="2800"/>
            </a:pPr>
            <a:r>
              <a:rPr lang="en-US" dirty="0" smtClean="0"/>
              <a:t>Download </a:t>
            </a:r>
            <a:r>
              <a:rPr lang="en-US" dirty="0"/>
              <a:t>the </a:t>
            </a:r>
            <a:r>
              <a:rPr lang="en-US" dirty="0" smtClean="0"/>
              <a:t>repo zip </a:t>
            </a:r>
            <a:r>
              <a:rPr lang="en-US" dirty="0"/>
              <a:t>@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github.com/nuitrcs/intro-quest-workshop</a:t>
            </a:r>
            <a:endParaRPr lang="en-US" dirty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lang="en-US" dirty="0" smtClean="0"/>
              <a:t>Open the zip file (7zip is </a:t>
            </a:r>
            <a:r>
              <a:rPr lang="en-US" dirty="0"/>
              <a:t>a quick option </a:t>
            </a:r>
            <a:r>
              <a:rPr lang="en-US" dirty="0">
                <a:hlinkClick r:id="rId3"/>
              </a:rPr>
              <a:t>http://www.7-zip.org/</a:t>
            </a:r>
            <a:r>
              <a:rPr lang="en-US" dirty="0"/>
              <a:t>)</a:t>
            </a:r>
            <a:endParaRPr lang="en-US" dirty="0" smtClean="0"/>
          </a:p>
          <a:p>
            <a:pPr algn="l">
              <a:defRPr sz="2800"/>
            </a:pPr>
            <a:endParaRPr lang="en-US" dirty="0" smtClean="0"/>
          </a:p>
          <a:p>
            <a:pPr algn="l">
              <a:defRPr sz="2800"/>
            </a:pPr>
            <a:r>
              <a:rPr dirty="0" smtClean="0"/>
              <a:t>Drag </a:t>
            </a:r>
            <a:r>
              <a:rPr dirty="0"/>
              <a:t>intro.tar into your home directory in </a:t>
            </a:r>
            <a:r>
              <a:rPr dirty="0" err="1"/>
              <a:t>Cyberduck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3200" u="sng"/>
            </a:pPr>
            <a:r>
              <a:rPr dirty="0"/>
              <a:t>On the command line window that’s logged into Quest</a:t>
            </a: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       </a:t>
            </a:r>
            <a:r>
              <a:rPr dirty="0"/>
              <a:t>confirm intro.tar is in the directory that you are in</a:t>
            </a:r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tar </a:t>
            </a:r>
            <a:r>
              <a:rPr dirty="0" err="1"/>
              <a:t>xvf</a:t>
            </a:r>
            <a:r>
              <a:rPr dirty="0"/>
              <a:t> intro.tar     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to unpack the tar file</a:t>
            </a:r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+mn-lt"/>
              <a:ea typeface="+mn-ea"/>
              <a:cs typeface="+mn-cs"/>
              <a:sym typeface="Helvetica Light"/>
            </a:endParaRPr>
          </a:p>
          <a:p>
            <a:pPr algn="l">
              <a:defRPr sz="28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ls  </a:t>
            </a:r>
            <a:r>
              <a:rPr dirty="0"/>
              <a:t>look for the unpacked files “submit_generic.sh</a:t>
            </a:r>
            <a:r>
              <a:rPr dirty="0" smtClean="0"/>
              <a:t>”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“helloworld.py</a:t>
            </a:r>
            <a:r>
              <a:rPr dirty="0" smtClean="0"/>
              <a:t>”</a:t>
            </a:r>
            <a:r>
              <a:rPr lang="en-US" dirty="0" smtClean="0"/>
              <a:t> and “whereami.sh”</a:t>
            </a:r>
            <a:endParaRPr dirty="0"/>
          </a:p>
          <a:p>
            <a:pPr algn="l">
              <a:defRPr sz="2800"/>
            </a:pPr>
            <a:endParaRPr dirty="0"/>
          </a:p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$ cat submit_generic.sh  </a:t>
            </a: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take a look at the header of this file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94"/>
          <p:cNvSpPr/>
          <p:nvPr/>
        </p:nvSpPr>
        <p:spPr>
          <a:xfrm>
            <a:off x="3251643" y="445667"/>
            <a:ext cx="70772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c</a:t>
            </a:r>
            <a:r>
              <a:rPr lang="en-US" dirty="0" smtClean="0"/>
              <a:t>lone the GitHub repo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346754" y="3014750"/>
            <a:ext cx="1073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200" u="sng"/>
            </a:pPr>
            <a:r>
              <a:rPr lang="en-US" dirty="0"/>
              <a:t>On the command line window that’s logged into Quest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6754" y="1566061"/>
            <a:ext cx="124691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dirty="0" smtClean="0"/>
              <a:t>If you do not have </a:t>
            </a:r>
            <a:r>
              <a:rPr lang="en-US" sz="3200" dirty="0" err="1" smtClean="0"/>
              <a:t>Cyberduck</a:t>
            </a:r>
            <a:r>
              <a:rPr lang="en-US" sz="3200" dirty="0" smtClean="0"/>
              <a:t>, you can simply clone the GitHub repo to your working folder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96773" y="3970996"/>
            <a:ext cx="104362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git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clone https://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github.com/nuitrcs/intro-quest-workshop</a:t>
            </a:r>
            <a:endParaRPr lang="en-US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773" y="4865687"/>
            <a:ext cx="9464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cd </a:t>
            </a:r>
            <a:r>
              <a:rPr lang="en-US" dirty="0" smtClean="0"/>
              <a:t>intro-quest-workshop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70780" y="4865687"/>
            <a:ext cx="5405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hange directory to cloned folder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3392068" y="502225"/>
            <a:ext cx="62206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submit_generic.sh</a:t>
            </a:r>
          </a:p>
        </p:txBody>
      </p:sp>
      <p:sp>
        <p:nvSpPr>
          <p:cNvPr id="999" name="Shape 999"/>
          <p:cNvSpPr/>
          <p:nvPr/>
        </p:nvSpPr>
        <p:spPr>
          <a:xfrm>
            <a:off x="684753" y="211707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-A &lt;</a:t>
            </a:r>
            <a:r>
              <a:rPr dirty="0" err="1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-q &lt;</a:t>
            </a:r>
            <a:r>
              <a:rPr dirty="0" err="1"/>
              <a:t>queue_type</a:t>
            </a:r>
            <a:r>
              <a:rPr dirty="0"/>
              <a:t>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</a:t>
            </a:r>
            <a:r>
              <a:rPr dirty="0" err="1"/>
              <a:t>walltime</a:t>
            </a:r>
            <a:r>
              <a:rPr dirty="0"/>
              <a:t>=00:10:00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-N </a:t>
            </a:r>
            <a:r>
              <a:rPr dirty="0" err="1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-o </a:t>
            </a:r>
            <a:r>
              <a:rPr dirty="0" err="1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-e </a:t>
            </a:r>
            <a:r>
              <a:rPr dirty="0" err="1"/>
              <a:t>errlog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cd $PBS_O_WORKDIR 	    ## the directory from which the job was submitted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module load python     ## Load necessary modules (software </a:t>
            </a:r>
            <a:r>
              <a:rPr dirty="0" err="1"/>
              <a:t>pr</a:t>
            </a:r>
            <a:r>
              <a:rPr dirty="0"/>
              <a:t> 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002" name="Shape 1002"/>
          <p:cNvSpPr/>
          <p:nvPr/>
        </p:nvSpPr>
        <p:spPr>
          <a:xfrm>
            <a:off x="3961570" y="451828"/>
            <a:ext cx="565739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submitting a job</a:t>
            </a:r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7142206" cy="2434673"/>
            <a:chOff x="0" y="0"/>
            <a:chExt cx="7142204" cy="2434671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684135"/>
              <a:ext cx="4487838" cy="1371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-A &lt;allocationID&gt;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-q &lt;queue_type&gt;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nodes=1:ppn=1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t>#MSUB -l walltime=00:10:00</a:t>
              </a:r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428764" y="2898460"/>
            <a:ext cx="37216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</a:t>
            </a:r>
            <a:r>
              <a:rPr dirty="0" err="1"/>
              <a:t>msub</a:t>
            </a:r>
            <a:r>
              <a:rPr dirty="0"/>
              <a:t> 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491913" y="4934415"/>
            <a:ext cx="15953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MOAB</a:t>
            </a:r>
            <a:endParaRPr lang="en-US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860638" y="2868399"/>
            <a:ext cx="9851466" cy="396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-q 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nodes=1:ppn=6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-l walltime=04:00:00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-N projectname_mysoftware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-o outlog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#MSUB -e errlog</a:t>
            </a:r>
          </a:p>
        </p:txBody>
      </p:sp>
      <p:sp>
        <p:nvSpPr>
          <p:cNvPr id="1037" name="Shape 103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38" name="Shape 1038"/>
          <p:cNvSpPr/>
          <p:nvPr/>
        </p:nvSpPr>
        <p:spPr>
          <a:xfrm>
            <a:off x="3333059" y="3416225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3566727" y="3878402"/>
            <a:ext cx="11973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Queue: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2941700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2012917" y="4853203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5828005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504457" y="5363515"/>
            <a:ext cx="218795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Name 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721083" y="4388714"/>
            <a:ext cx="39987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Number of nodes &amp; cores:</a:t>
            </a:r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6297905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t>Generate an error log: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creen Shot 2017-09-02 at 4.35.13 PM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049" name="Shape 10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defTabSz="650240"/>
            <a:r>
              <a:rPr sz="6200" dirty="0">
                <a:latin typeface="Arial"/>
                <a:ea typeface="Arial"/>
                <a:cs typeface="Arial"/>
                <a:sym typeface="Arial"/>
              </a:rPr>
              <a:t>text editor: </a:t>
            </a:r>
            <a:r>
              <a:rPr sz="6200" dirty="0" err="1">
                <a:latin typeface="Arial"/>
                <a:ea typeface="Arial"/>
                <a:cs typeface="Arial"/>
                <a:sym typeface="Arial"/>
              </a:rPr>
              <a:t>nano</a:t>
            </a:r>
            <a:endParaRPr sz="6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Shape 1050"/>
          <p:cNvSpPr>
            <a:spLocks noGrp="1"/>
          </p:cNvSpPr>
          <p:nvPr>
            <p:ph type="body" sz="half" idx="1"/>
          </p:nvPr>
        </p:nvSpPr>
        <p:spPr>
          <a:xfrm>
            <a:off x="442913" y="2603500"/>
            <a:ext cx="5843587" cy="6286500"/>
          </a:xfrm>
          <a:prstGeom prst="rect">
            <a:avLst/>
          </a:prstGeom>
        </p:spPr>
        <p:txBody>
          <a:bodyPr/>
          <a:lstStyle/>
          <a:p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nano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submit_generic.sh  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/>
            </a:r>
            <a:b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</a:br>
            <a:r>
              <a:rPr dirty="0" smtClean="0"/>
              <a:t>this </a:t>
            </a:r>
            <a:r>
              <a:rPr dirty="0"/>
              <a:t>will open the named file for editing or create it if it doesn’t exist</a:t>
            </a:r>
          </a:p>
          <a:p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type your text</a:t>
            </a:r>
            <a:r>
              <a:rPr dirty="0"/>
              <a:t>: the mouse will not move the cursor - navigate with the arrow keys</a:t>
            </a:r>
          </a:p>
          <a:p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save and quit</a:t>
            </a:r>
            <a:r>
              <a:rPr dirty="0"/>
              <a:t>: commands are on the bottom of the screen - the “^” stands for “control”</a:t>
            </a:r>
          </a:p>
        </p:txBody>
      </p:sp>
    </p:spTree>
    <p:extLst>
      <p:ext uri="{BB962C8B-B14F-4D97-AF65-F5344CB8AC3E}">
        <p14:creationId xmlns:p14="http://schemas.microsoft.com/office/powerpoint/2010/main" val="60055327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053" name="Shape 1053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/>
              <a:t>Quest: sample bash submission script</a:t>
            </a:r>
          </a:p>
        </p:txBody>
      </p:sp>
      <p:sp>
        <p:nvSpPr>
          <p:cNvPr id="1054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msub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submit_generic.sh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/>
              <a:t>job_id</a:t>
            </a:r>
            <a:r>
              <a:rPr dirty="0"/>
              <a:t> </a:t>
            </a:r>
            <a:r>
              <a:rPr dirty="0" err="1"/>
              <a:t>msub</a:t>
            </a:r>
            <a:r>
              <a:rPr dirty="0"/>
              <a:t> 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showq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1880679" y="419260"/>
            <a:ext cx="924344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sample bash submission script</a:t>
            </a:r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486" y="357758"/>
            <a:ext cx="8735823" cy="1284611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Coming this Spring: </a:t>
            </a:r>
            <a:br>
              <a:rPr lang="en-US" sz="4800" dirty="0" smtClean="0"/>
            </a:br>
            <a:r>
              <a:rPr lang="en-US" sz="4800" b="1" dirty="0" smtClean="0">
                <a:solidFill>
                  <a:srgbClr val="FF0000"/>
                </a:solidFill>
              </a:rPr>
              <a:t>New Scheduler</a:t>
            </a:r>
            <a:endParaRPr lang="en-US" sz="48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sl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891" y="1882503"/>
            <a:ext cx="9710723" cy="700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562" y="6428540"/>
            <a:ext cx="1733550" cy="2552700"/>
          </a:xfrm>
          <a:prstGeom prst="rect">
            <a:avLst/>
          </a:prstGeom>
        </p:spPr>
      </p:pic>
      <p:pic>
        <p:nvPicPr>
          <p:cNvPr id="1028" name="Picture 4" descr="Image result for futuram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18" y="5741324"/>
            <a:ext cx="2796682" cy="9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155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355503" y="1078186"/>
            <a:ext cx="426710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Research Computing: the Consultants</a:t>
            </a:r>
          </a:p>
        </p:txBody>
      </p:sp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697982" y="3286853"/>
            <a:ext cx="4118843" cy="431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General c</a:t>
            </a:r>
            <a:r>
              <a:rPr dirty="0" smtClean="0"/>
              <a:t>omputing</a:t>
            </a:r>
            <a:endParaRPr lang="en-US" dirty="0" smtClean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High performance computing</a:t>
            </a:r>
            <a:r>
              <a:rPr dirty="0" smtClean="0"/>
              <a:t> </a:t>
            </a: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management, sharing, and 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Software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126740" y="2604438"/>
            <a:ext cx="7233631" cy="4758775"/>
            <a:chOff x="5126741" y="3539262"/>
            <a:chExt cx="7233631" cy="4758775"/>
          </a:xfrm>
        </p:grpSpPr>
        <p:pic>
          <p:nvPicPr>
            <p:cNvPr id="1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8077" y="3539262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lur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05" y="2145510"/>
            <a:ext cx="4070620" cy="372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053"/>
          <p:cNvSpPr/>
          <p:nvPr/>
        </p:nvSpPr>
        <p:spPr>
          <a:xfrm>
            <a:off x="3681919" y="413099"/>
            <a:ext cx="564096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Quest: </a:t>
            </a:r>
            <a:r>
              <a:rPr lang="en-US" dirty="0" smtClean="0">
                <a:solidFill>
                  <a:srgbClr val="FF0000"/>
                </a:solidFill>
              </a:rPr>
              <a:t>New Scheduler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608" y="1601620"/>
            <a:ext cx="10451579" cy="67505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Slurm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is a highly scalable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job scheduler</a:t>
            </a:r>
          </a:p>
          <a:p>
            <a:pPr lvl="3" indent="0" algn="l"/>
            <a:r>
              <a:rPr lang="en-US" dirty="0"/>
              <a:t>	</a:t>
            </a:r>
            <a:r>
              <a:rPr lang="en-US" dirty="0" smtClean="0"/>
              <a:t>	Fast job submission</a:t>
            </a:r>
          </a:p>
          <a:p>
            <a:pPr lvl="3" indent="0" algn="l"/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Open</a:t>
            </a:r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source</a:t>
            </a:r>
          </a:p>
          <a:p>
            <a:pPr lvl="3" indent="0" algn="l"/>
            <a:r>
              <a:rPr lang="en-US" baseline="0" dirty="0" smtClean="0"/>
              <a:t>		High availability</a:t>
            </a:r>
            <a:endParaRPr lang="en-US" baseline="0" dirty="0"/>
          </a:p>
          <a:p>
            <a:pPr lvl="3" indent="0" algn="l"/>
            <a:r>
              <a:rPr kumimoji="0" lang="en-US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		Cloud integration</a:t>
            </a:r>
          </a:p>
          <a:p>
            <a:pPr lvl="3" indent="0" algn="l"/>
            <a:r>
              <a:rPr lang="en-US" baseline="0" dirty="0" smtClean="0"/>
              <a:t>		Higher utilization</a:t>
            </a:r>
            <a:endParaRPr lang="en-US" baseline="0" dirty="0"/>
          </a:p>
          <a:p>
            <a:pPr lvl="3" indent="0" algn="l"/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lvl="3" indent="0" algn="l"/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lvl="3" indent="0" algn="l"/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User test environment opens in March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Two months</a:t>
            </a:r>
            <a:r>
              <a:rPr kumimoji="0" lang="en-US" sz="3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of testing and workflow conversion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 smtClean="0"/>
              <a:t>New</a:t>
            </a:r>
            <a:r>
              <a:rPr lang="en-US" baseline="0" dirty="0" smtClean="0"/>
              <a:t> documentation, training and office hours </a:t>
            </a:r>
            <a:r>
              <a:rPr lang="en-US" dirty="0" smtClean="0"/>
              <a:t>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7425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>
                <a:solidFill>
                  <a:schemeClr val="tx1"/>
                </a:solidFill>
              </a:rPr>
              <a:t>Install the package  - check in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 smtClean="0">
                <a:solidFill>
                  <a:schemeClr val="tx1"/>
                </a:solidFill>
                <a:sym typeface="Helvetica"/>
              </a:rPr>
              <a:t>Start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&gt;670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</a:t>
            </a:r>
            <a:r>
              <a:rPr dirty="0" smtClean="0"/>
              <a:t>1</a:t>
            </a:r>
            <a:r>
              <a:rPr lang="en-US" dirty="0" smtClean="0"/>
              <a:t>8,000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1100315" y="311835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Quest: High Performance Computing Cluster</a:t>
            </a:r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24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670+</a:t>
            </a:r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1100315" y="311836"/>
            <a:ext cx="108041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Quest: High Performance Computing Cluster</a:t>
            </a:r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4"/>
            <a:ext cx="6105477" cy="2771368"/>
            <a:chOff x="0" y="0"/>
            <a:chExt cx="6105475" cy="2771367"/>
          </a:xfrm>
        </p:grpSpPr>
        <p:sp>
          <p:nvSpPr>
            <p:cNvPr id="928" name="Shape 92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quser10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66404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6110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4848175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841410" cy="1591220"/>
            <a:chOff x="0" y="0"/>
            <a:chExt cx="1841409" cy="1591219"/>
          </a:xfrm>
        </p:grpSpPr>
        <p:sp>
          <p:nvSpPr>
            <p:cNvPr id="945" name="Shape 94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04791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6042565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04010" y="5050597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96</a:t>
            </a:r>
            <a:r>
              <a:rPr dirty="0" smtClean="0"/>
              <a:t> </a:t>
            </a:r>
            <a:r>
              <a:rPr dirty="0"/>
              <a:t>GB </a:t>
            </a:r>
            <a:r>
              <a:rPr dirty="0" smtClean="0"/>
              <a:t>RAM</a:t>
            </a:r>
            <a:r>
              <a:rPr lang="en-US" dirty="0" smtClean="0"/>
              <a:t> (Q8)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3523</TotalTime>
  <Words>1515</Words>
  <Application>Microsoft Office PowerPoint</Application>
  <PresentationFormat>Custom</PresentationFormat>
  <Paragraphs>358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text editor: vi/vim</vt:lpstr>
      <vt:lpstr>PowerPoint Presentation</vt:lpstr>
      <vt:lpstr>PowerPoint Presentation</vt:lpstr>
      <vt:lpstr>Coming this Spring:  New Scheduler</vt:lpstr>
      <vt:lpstr>PowerPoint Presentation</vt:lpstr>
      <vt:lpstr>Questions?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62</cp:revision>
  <dcterms:modified xsi:type="dcterms:W3CDTF">2019-02-06T22:36:48Z</dcterms:modified>
</cp:coreProperties>
</file>